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1188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rtelloamianto.com/2025-parte-la-nuova-sfida-dello-sportello-amianto-si-alzano-qualita-e-obiettivi/" TargetMode="External"/><Relationship Id="rId2" Type="http://schemas.openxmlformats.org/officeDocument/2006/relationships/hyperlink" Target="https://docs.google.com/document/d/11YgoOzVUTLoQVM7bvHo5rlOzj0KbpruC/edit?usp=sharing&amp;ouid=103311396432795630039&amp;rtpof=true&amp;sd=tru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portelloamianto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925" y="2224177"/>
            <a:ext cx="5483524" cy="1752600"/>
          </a:xfrm>
        </p:spPr>
        <p:txBody>
          <a:bodyPr/>
          <a:lstStyle/>
          <a:p>
            <a:r>
              <a:rPr b="1" dirty="0" err="1">
                <a:solidFill>
                  <a:schemeClr val="bg1"/>
                </a:solidFill>
              </a:rPr>
              <a:t>Rappresentanza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Collettiva</a:t>
            </a:r>
            <a:r>
              <a:rPr b="1" dirty="0">
                <a:solidFill>
                  <a:schemeClr val="bg1"/>
                </a:solidFill>
              </a:rPr>
              <a:t> per </a:t>
            </a:r>
            <a:r>
              <a:rPr b="1" dirty="0" err="1">
                <a:solidFill>
                  <a:schemeClr val="bg1"/>
                </a:solidFill>
              </a:rPr>
              <a:t>Imprese</a:t>
            </a:r>
            <a:r>
              <a:rPr b="1" dirty="0">
                <a:solidFill>
                  <a:schemeClr val="bg1"/>
                </a:solidFill>
              </a:rPr>
              <a:t> e </a:t>
            </a:r>
            <a:r>
              <a:rPr b="1" dirty="0" err="1">
                <a:solidFill>
                  <a:schemeClr val="bg1"/>
                </a:solidFill>
              </a:rPr>
              <a:t>Professionisti</a:t>
            </a:r>
            <a:endParaRPr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143000"/>
          </a:xfrm>
        </p:spPr>
        <p:txBody>
          <a:bodyPr>
            <a:normAutofit/>
          </a:bodyPr>
          <a:lstStyle/>
          <a:p>
            <a:r>
              <a:rPr sz="2400" dirty="0" err="1">
                <a:solidFill>
                  <a:schemeClr val="bg1"/>
                </a:solidFill>
              </a:rPr>
              <a:t>Introduzione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sz="2400" dirty="0" err="1">
                <a:solidFill>
                  <a:schemeClr val="bg1"/>
                </a:solidFill>
              </a:rPr>
              <a:t>allo</a:t>
            </a:r>
            <a:r>
              <a:rPr sz="2400" dirty="0">
                <a:solidFill>
                  <a:schemeClr val="bg1"/>
                </a:solidFill>
              </a:rPr>
              <a:t> Sportello </a:t>
            </a:r>
            <a:r>
              <a:rPr sz="2400" dirty="0" err="1">
                <a:solidFill>
                  <a:schemeClr val="bg1"/>
                </a:solidFill>
              </a:rPr>
              <a:t>Amianto</a:t>
            </a:r>
            <a:r>
              <a:rPr sz="2400" dirty="0">
                <a:solidFill>
                  <a:schemeClr val="bg1"/>
                </a:solidFill>
              </a:rPr>
              <a:t> Nazionale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92460" cy="4748842"/>
          </a:xfrm>
        </p:spPr>
        <p:txBody>
          <a:bodyPr>
            <a:normAutofit fontScale="47500" lnSpcReduction="20000"/>
          </a:bodyPr>
          <a:lstStyle/>
          <a:p>
            <a:r>
              <a:rPr sz="3400" dirty="0" err="1">
                <a:solidFill>
                  <a:schemeClr val="bg1"/>
                </a:solidFill>
              </a:rPr>
              <a:t>Promuove</a:t>
            </a:r>
            <a:r>
              <a:rPr sz="3400" dirty="0">
                <a:solidFill>
                  <a:schemeClr val="bg1"/>
                </a:solidFill>
              </a:rPr>
              <a:t> la tutela </a:t>
            </a:r>
            <a:r>
              <a:rPr sz="3400" dirty="0" err="1">
                <a:solidFill>
                  <a:schemeClr val="bg1"/>
                </a:solidFill>
              </a:rPr>
              <a:t>della</a:t>
            </a:r>
            <a:r>
              <a:rPr sz="3400" dirty="0">
                <a:solidFill>
                  <a:schemeClr val="bg1"/>
                </a:solidFill>
              </a:rPr>
              <a:t> salute </a:t>
            </a:r>
            <a:r>
              <a:rPr sz="3400" dirty="0" err="1">
                <a:solidFill>
                  <a:schemeClr val="bg1"/>
                </a:solidFill>
              </a:rPr>
              <a:t>pubblica</a:t>
            </a:r>
            <a:r>
              <a:rPr sz="3400" dirty="0">
                <a:solidFill>
                  <a:schemeClr val="bg1"/>
                </a:solidFill>
              </a:rPr>
              <a:t> e </a:t>
            </a:r>
            <a:r>
              <a:rPr sz="3400" dirty="0" err="1">
                <a:solidFill>
                  <a:schemeClr val="bg1"/>
                </a:solidFill>
              </a:rPr>
              <a:t>dell'ambiente</a:t>
            </a:r>
            <a:r>
              <a:rPr sz="3400" dirty="0">
                <a:solidFill>
                  <a:schemeClr val="bg1"/>
                </a:solidFill>
              </a:rPr>
              <a:t>.</a:t>
            </a:r>
          </a:p>
          <a:p>
            <a:r>
              <a:rPr sz="3400" dirty="0" err="1">
                <a:solidFill>
                  <a:schemeClr val="bg1"/>
                </a:solidFill>
              </a:rPr>
              <a:t>Collabora</a:t>
            </a:r>
            <a:r>
              <a:rPr sz="3400" dirty="0">
                <a:solidFill>
                  <a:schemeClr val="bg1"/>
                </a:solidFill>
              </a:rPr>
              <a:t> con </a:t>
            </a:r>
            <a:r>
              <a:rPr sz="3400" dirty="0" err="1">
                <a:solidFill>
                  <a:schemeClr val="bg1"/>
                </a:solidFill>
              </a:rPr>
              <a:t>oltre</a:t>
            </a:r>
            <a:r>
              <a:rPr sz="3400" dirty="0">
                <a:solidFill>
                  <a:schemeClr val="bg1"/>
                </a:solidFill>
              </a:rPr>
              <a:t> 4.000 </a:t>
            </a:r>
            <a:r>
              <a:rPr sz="3400" dirty="0" err="1">
                <a:solidFill>
                  <a:schemeClr val="bg1"/>
                </a:solidFill>
              </a:rPr>
              <a:t>Comuni</a:t>
            </a:r>
            <a:r>
              <a:rPr sz="3400" dirty="0">
                <a:solidFill>
                  <a:schemeClr val="bg1"/>
                </a:solidFill>
              </a:rPr>
              <a:t> </a:t>
            </a:r>
            <a:r>
              <a:rPr sz="3400" dirty="0" err="1">
                <a:solidFill>
                  <a:schemeClr val="bg1"/>
                </a:solidFill>
              </a:rPr>
              <a:t>italiani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affiancandoli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nella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gestione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dell’informazione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mutuale</a:t>
            </a:r>
            <a:r>
              <a:rPr lang="en-US" sz="3400" dirty="0">
                <a:solidFill>
                  <a:schemeClr val="bg1"/>
                </a:solidFill>
              </a:rPr>
              <a:t> al </a:t>
            </a:r>
            <a:r>
              <a:rPr lang="en-US" sz="3400" dirty="0" err="1">
                <a:solidFill>
                  <a:schemeClr val="bg1"/>
                </a:solidFill>
              </a:rPr>
              <a:t>cittadino</a:t>
            </a:r>
            <a:r>
              <a:rPr sz="3400" dirty="0">
                <a:solidFill>
                  <a:schemeClr val="bg1"/>
                </a:solidFill>
              </a:rPr>
              <a:t>.</a:t>
            </a:r>
            <a:endParaRPr lang="en-US" sz="3400" dirty="0">
              <a:solidFill>
                <a:schemeClr val="bg1"/>
              </a:solidFill>
            </a:endParaRPr>
          </a:p>
          <a:p>
            <a:r>
              <a:rPr lang="it-IT" sz="3400" dirty="0">
                <a:solidFill>
                  <a:schemeClr val="bg1"/>
                </a:solidFill>
              </a:rPr>
              <a:t>Collabora con le associazioni a difesa delle vittime e dell’ambiente</a:t>
            </a:r>
            <a:endParaRPr sz="3400" dirty="0">
              <a:solidFill>
                <a:schemeClr val="bg1"/>
              </a:solidFill>
            </a:endParaRPr>
          </a:p>
          <a:p>
            <a:r>
              <a:rPr sz="3400" dirty="0" err="1">
                <a:solidFill>
                  <a:schemeClr val="bg1"/>
                </a:solidFill>
              </a:rPr>
              <a:t>Organizzatore</a:t>
            </a:r>
            <a:r>
              <a:rPr sz="3400" dirty="0">
                <a:solidFill>
                  <a:schemeClr val="bg1"/>
                </a:solidFill>
              </a:rPr>
              <a:t> </a:t>
            </a:r>
            <a:r>
              <a:rPr sz="3400" dirty="0" err="1">
                <a:solidFill>
                  <a:schemeClr val="bg1"/>
                </a:solidFill>
              </a:rPr>
              <a:t>dell'Asbestos</a:t>
            </a:r>
            <a:r>
              <a:rPr sz="3400" dirty="0">
                <a:solidFill>
                  <a:schemeClr val="bg1"/>
                </a:solidFill>
              </a:rPr>
              <a:t> International Forum.</a:t>
            </a:r>
          </a:p>
          <a:p>
            <a:r>
              <a:rPr sz="3400" dirty="0">
                <a:solidFill>
                  <a:schemeClr val="bg1"/>
                </a:solidFill>
              </a:rPr>
              <a:t>Partner di UNI per la </a:t>
            </a:r>
            <a:r>
              <a:rPr sz="3400" dirty="0" err="1">
                <a:solidFill>
                  <a:schemeClr val="bg1"/>
                </a:solidFill>
              </a:rPr>
              <a:t>normazione</a:t>
            </a:r>
            <a:r>
              <a:rPr sz="3400" dirty="0">
                <a:solidFill>
                  <a:schemeClr val="bg1"/>
                </a:solidFill>
              </a:rPr>
              <a:t> </a:t>
            </a:r>
            <a:r>
              <a:rPr sz="3400" dirty="0" err="1">
                <a:solidFill>
                  <a:schemeClr val="bg1"/>
                </a:solidFill>
              </a:rPr>
              <a:t>tecnica</a:t>
            </a:r>
            <a:r>
              <a:rPr sz="3400" dirty="0">
                <a:solidFill>
                  <a:schemeClr val="bg1"/>
                </a:solidFill>
              </a:rPr>
              <a:t> e la </a:t>
            </a:r>
            <a:r>
              <a:rPr sz="3400" dirty="0" err="1">
                <a:solidFill>
                  <a:schemeClr val="bg1"/>
                </a:solidFill>
              </a:rPr>
              <a:t>formazione</a:t>
            </a:r>
            <a:r>
              <a:rPr sz="3400" dirty="0">
                <a:solidFill>
                  <a:schemeClr val="bg1"/>
                </a:solidFill>
              </a:rPr>
              <a:t>.</a:t>
            </a:r>
            <a:endParaRPr lang="en-US" sz="3400" dirty="0">
              <a:solidFill>
                <a:schemeClr val="bg1"/>
              </a:solidFill>
            </a:endParaRPr>
          </a:p>
          <a:p>
            <a:r>
              <a:rPr lang="it-IT" sz="3400" dirty="0">
                <a:solidFill>
                  <a:schemeClr val="bg1"/>
                </a:solidFill>
              </a:rPr>
              <a:t>Ideatore dell’«Accademia di </a:t>
            </a:r>
            <a:r>
              <a:rPr lang="it-IT" sz="3400">
                <a:solidFill>
                  <a:schemeClr val="bg1"/>
                </a:solidFill>
              </a:rPr>
              <a:t>Formazione Amianto» </a:t>
            </a:r>
            <a:r>
              <a:rPr lang="it-IT" sz="3400" dirty="0">
                <a:solidFill>
                  <a:schemeClr val="bg1"/>
                </a:solidFill>
              </a:rPr>
              <a:t>UNI/Sportello Amianto Nazionale</a:t>
            </a:r>
          </a:p>
          <a:p>
            <a:r>
              <a:rPr lang="it-IT" sz="3400" dirty="0">
                <a:solidFill>
                  <a:schemeClr val="bg1"/>
                </a:solidFill>
              </a:rPr>
              <a:t>Consulente delle Commissioni Parlamentari per la tutela della Salute negli ambienti di vita e di Lavoro</a:t>
            </a:r>
          </a:p>
          <a:p>
            <a:r>
              <a:rPr lang="it-IT" sz="3400" dirty="0">
                <a:solidFill>
                  <a:schemeClr val="bg1"/>
                </a:solidFill>
              </a:rPr>
              <a:t>Collabora con Ministeri, Enti e corpi dello Stato</a:t>
            </a:r>
          </a:p>
          <a:p>
            <a:r>
              <a:rPr lang="it-IT" sz="3400" dirty="0">
                <a:solidFill>
                  <a:schemeClr val="bg1"/>
                </a:solidFill>
              </a:rPr>
              <a:t>Collabora con il Parlamento Europeo in </a:t>
            </a:r>
            <a:r>
              <a:rPr lang="it-IT" sz="3400" dirty="0" err="1">
                <a:solidFill>
                  <a:schemeClr val="bg1"/>
                </a:solidFill>
              </a:rPr>
              <a:t>qualita’</a:t>
            </a:r>
            <a:r>
              <a:rPr lang="it-IT" sz="3400" dirty="0">
                <a:solidFill>
                  <a:schemeClr val="bg1"/>
                </a:solidFill>
              </a:rPr>
              <a:t> di soggetto qualificato alle istruttorie propedeutiche in materia di legislazione in ambito amianto</a:t>
            </a:r>
          </a:p>
          <a:p>
            <a:r>
              <a:rPr lang="it-IT" sz="3400" dirty="0">
                <a:solidFill>
                  <a:schemeClr val="bg1"/>
                </a:solidFill>
              </a:rPr>
              <a:t>Collabora direttamente con Governi Europei ed extra Europei come consulente accreditato e competente per le azioni propedeutiche alla legislazione e alla redazione di Leggi e piani in ambito amianto</a:t>
            </a:r>
          </a:p>
          <a:p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9238" cy="1143000"/>
          </a:xfrm>
        </p:spPr>
        <p:txBody>
          <a:bodyPr>
            <a:normAutofit/>
          </a:bodyPr>
          <a:lstStyle/>
          <a:p>
            <a:r>
              <a:rPr sz="2400" dirty="0" err="1">
                <a:solidFill>
                  <a:schemeClr val="bg1"/>
                </a:solidFill>
              </a:rPr>
              <a:t>Perché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sostenere</a:t>
            </a:r>
            <a:r>
              <a:rPr lang="en-US" sz="2400" dirty="0">
                <a:solidFill>
                  <a:schemeClr val="bg1"/>
                </a:solidFill>
              </a:rPr>
              <a:t> la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sz="2400" dirty="0" err="1">
                <a:solidFill>
                  <a:schemeClr val="bg1"/>
                </a:solidFill>
              </a:rPr>
              <a:t>rappresentanza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sz="2400" dirty="0" err="1">
                <a:solidFill>
                  <a:schemeClr val="bg1"/>
                </a:solidFill>
              </a:rPr>
              <a:t>collettiva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dello</a:t>
            </a:r>
            <a:r>
              <a:rPr lang="en-US" sz="2400" dirty="0">
                <a:solidFill>
                  <a:schemeClr val="bg1"/>
                </a:solidFill>
              </a:rPr>
              <a:t> Sportello ?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46785" cy="4525963"/>
          </a:xfrm>
        </p:spPr>
        <p:txBody>
          <a:bodyPr>
            <a:normAutofit lnSpcReduction="10000"/>
          </a:bodyPr>
          <a:lstStyle/>
          <a:p>
            <a:r>
              <a:rPr dirty="0">
                <a:solidFill>
                  <a:schemeClr val="bg1"/>
                </a:solidFill>
              </a:rPr>
              <a:t>Accesso a </a:t>
            </a:r>
            <a:r>
              <a:rPr dirty="0" err="1">
                <a:solidFill>
                  <a:schemeClr val="bg1"/>
                </a:solidFill>
              </a:rPr>
              <a:t>una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rappresentanza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istituzionale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qualificata</a:t>
            </a:r>
            <a:r>
              <a:rPr dirty="0">
                <a:solidFill>
                  <a:schemeClr val="bg1"/>
                </a:solidFill>
              </a:rPr>
              <a:t>.</a:t>
            </a:r>
          </a:p>
          <a:p>
            <a:r>
              <a:rPr dirty="0" err="1">
                <a:solidFill>
                  <a:schemeClr val="bg1"/>
                </a:solidFill>
              </a:rPr>
              <a:t>Partecipazione</a:t>
            </a:r>
            <a:r>
              <a:rPr dirty="0">
                <a:solidFill>
                  <a:schemeClr val="bg1"/>
                </a:solidFill>
              </a:rPr>
              <a:t> a </a:t>
            </a:r>
            <a:r>
              <a:rPr dirty="0" err="1">
                <a:solidFill>
                  <a:schemeClr val="bg1"/>
                </a:solidFill>
              </a:rPr>
              <a:t>tavoli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tecnici</a:t>
            </a:r>
            <a:r>
              <a:rPr dirty="0">
                <a:solidFill>
                  <a:schemeClr val="bg1"/>
                </a:solidFill>
              </a:rPr>
              <a:t> e </a:t>
            </a:r>
            <a:r>
              <a:rPr dirty="0" err="1">
                <a:solidFill>
                  <a:schemeClr val="bg1"/>
                </a:solidFill>
              </a:rPr>
              <a:t>operativi</a:t>
            </a:r>
            <a:r>
              <a:rPr dirty="0">
                <a:solidFill>
                  <a:schemeClr val="bg1"/>
                </a:solidFill>
              </a:rPr>
              <a:t>.</a:t>
            </a:r>
          </a:p>
          <a:p>
            <a:r>
              <a:rPr dirty="0">
                <a:solidFill>
                  <a:schemeClr val="bg1"/>
                </a:solidFill>
              </a:rPr>
              <a:t>Networking con </a:t>
            </a:r>
            <a:r>
              <a:rPr dirty="0" err="1">
                <a:solidFill>
                  <a:schemeClr val="bg1"/>
                </a:solidFill>
              </a:rPr>
              <a:t>imprese</a:t>
            </a:r>
            <a:r>
              <a:rPr dirty="0">
                <a:solidFill>
                  <a:schemeClr val="bg1"/>
                </a:solidFill>
              </a:rPr>
              <a:t> e </a:t>
            </a:r>
            <a:r>
              <a:rPr dirty="0" err="1">
                <a:solidFill>
                  <a:schemeClr val="bg1"/>
                </a:solidFill>
              </a:rPr>
              <a:t>professionisti</a:t>
            </a:r>
            <a:r>
              <a:rPr dirty="0">
                <a:solidFill>
                  <a:schemeClr val="bg1"/>
                </a:solidFill>
              </a:rPr>
              <a:t> del </a:t>
            </a:r>
            <a:r>
              <a:rPr dirty="0" err="1">
                <a:solidFill>
                  <a:schemeClr val="bg1"/>
                </a:solidFill>
              </a:rPr>
              <a:t>settore</a:t>
            </a:r>
            <a:r>
              <a:rPr dirty="0">
                <a:solidFill>
                  <a:schemeClr val="bg1"/>
                </a:solidFill>
              </a:rPr>
              <a:t>.</a:t>
            </a:r>
          </a:p>
          <a:p>
            <a:r>
              <a:rPr dirty="0" err="1">
                <a:solidFill>
                  <a:schemeClr val="bg1"/>
                </a:solidFill>
              </a:rPr>
              <a:t>Supporto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pratico</a:t>
            </a:r>
            <a:r>
              <a:rPr dirty="0">
                <a:solidFill>
                  <a:schemeClr val="bg1"/>
                </a:solidFill>
              </a:rPr>
              <a:t> per </a:t>
            </a:r>
            <a:r>
              <a:rPr dirty="0" err="1">
                <a:solidFill>
                  <a:schemeClr val="bg1"/>
                </a:solidFill>
              </a:rPr>
              <a:t>affrontare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criticità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burocratiche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38468" cy="1143000"/>
          </a:xfrm>
        </p:spPr>
        <p:txBody>
          <a:bodyPr>
            <a:normAutofit fontScale="90000"/>
          </a:bodyPr>
          <a:lstStyle/>
          <a:p>
            <a:r>
              <a:rPr sz="2400" dirty="0" err="1">
                <a:solidFill>
                  <a:schemeClr val="bg1"/>
                </a:solidFill>
              </a:rPr>
              <a:t>Obiettivi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sz="2400" dirty="0" err="1">
                <a:solidFill>
                  <a:schemeClr val="bg1"/>
                </a:solidFill>
              </a:rPr>
              <a:t>futuri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del Progetto di </a:t>
            </a:r>
            <a:r>
              <a:rPr lang="en-US" sz="2400" dirty="0" err="1">
                <a:solidFill>
                  <a:schemeClr val="bg1"/>
                </a:solidFill>
              </a:rPr>
              <a:t>rappresentanza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collettiva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imprese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professionisti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dell’amianto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05245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Riqualificazione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collaborazione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imprese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etiche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Stato</a:t>
            </a:r>
            <a:r>
              <a:rPr lang="en-US" dirty="0">
                <a:solidFill>
                  <a:schemeClr val="bg1"/>
                </a:solidFill>
              </a:rPr>
              <a:t> centrale per </a:t>
            </a:r>
            <a:r>
              <a:rPr lang="en-US" dirty="0" err="1">
                <a:solidFill>
                  <a:schemeClr val="bg1"/>
                </a:solidFill>
              </a:rPr>
              <a:t>risolvere</a:t>
            </a:r>
            <a:r>
              <a:rPr lang="en-US" dirty="0">
                <a:solidFill>
                  <a:schemeClr val="bg1"/>
                </a:solidFill>
              </a:rPr>
              <a:t> il </a:t>
            </a:r>
            <a:r>
              <a:rPr lang="en-US" dirty="0" err="1">
                <a:solidFill>
                  <a:schemeClr val="bg1"/>
                </a:solidFill>
              </a:rPr>
              <a:t>problema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nell’ambito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pratiche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mutuali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pubblico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privato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Amplificare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cultura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gestione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rischio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Incidere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normazione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rendendola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burocraticamente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snella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universale</a:t>
            </a:r>
            <a:r>
              <a:rPr lang="en-US" dirty="0">
                <a:solidFill>
                  <a:schemeClr val="bg1"/>
                </a:solidFill>
              </a:rPr>
              <a:t> e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efficace</a:t>
            </a:r>
            <a:r>
              <a:rPr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Favorire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formazione</a:t>
            </a:r>
            <a:r>
              <a:rPr lang="en-US" dirty="0">
                <a:solidFill>
                  <a:schemeClr val="bg1"/>
                </a:solidFill>
              </a:rPr>
              <a:t> al </a:t>
            </a:r>
            <a:r>
              <a:rPr lang="en-US" dirty="0" err="1">
                <a:solidFill>
                  <a:schemeClr val="bg1"/>
                </a:solidFill>
              </a:rPr>
              <a:t>riconoscimento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alla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gestione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rischio</a:t>
            </a:r>
            <a:r>
              <a:rPr dirty="0">
                <a:solidFill>
                  <a:schemeClr val="bg1"/>
                </a:solidFill>
              </a:rPr>
              <a:t>.</a:t>
            </a:r>
          </a:p>
          <a:p>
            <a:r>
              <a:rPr dirty="0" err="1">
                <a:solidFill>
                  <a:schemeClr val="bg1"/>
                </a:solidFill>
              </a:rPr>
              <a:t>Favorire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buone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pratiche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condivise</a:t>
            </a:r>
            <a:r>
              <a:rPr dirty="0">
                <a:solidFill>
                  <a:schemeClr val="bg1"/>
                </a:solidFill>
              </a:rPr>
              <a:t> e </a:t>
            </a:r>
            <a:r>
              <a:rPr dirty="0" err="1">
                <a:solidFill>
                  <a:schemeClr val="bg1"/>
                </a:solidFill>
              </a:rPr>
              <a:t>coadiuvanti</a:t>
            </a:r>
            <a:r>
              <a:rPr dirty="0">
                <a:solidFill>
                  <a:schemeClr val="bg1"/>
                </a:solidFill>
              </a:rPr>
              <a:t> la </a:t>
            </a:r>
            <a:r>
              <a:rPr dirty="0" err="1">
                <a:solidFill>
                  <a:schemeClr val="bg1"/>
                </a:solidFill>
              </a:rPr>
              <a:t>legislazione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cultura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gestione</a:t>
            </a:r>
            <a:r>
              <a:rPr lang="en-US" dirty="0">
                <a:solidFill>
                  <a:schemeClr val="bg1"/>
                </a:solidFill>
              </a:rPr>
              <a:t> e il </a:t>
            </a:r>
            <a:r>
              <a:rPr lang="en-US" dirty="0" err="1">
                <a:solidFill>
                  <a:schemeClr val="bg1"/>
                </a:solidFill>
              </a:rPr>
              <a:t>riconoscimento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rischio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partecipando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tuela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generazioni</a:t>
            </a:r>
            <a:r>
              <a:rPr lang="en-US" dirty="0">
                <a:solidFill>
                  <a:schemeClr val="bg1"/>
                </a:solidFill>
              </a:rPr>
              <a:t> future e </a:t>
            </a:r>
            <a:r>
              <a:rPr lang="en-US" dirty="0" err="1">
                <a:solidFill>
                  <a:schemeClr val="bg1"/>
                </a:solidFill>
              </a:rPr>
              <a:t>alla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qualificazione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giovani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lavoratori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1215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Perche’ </a:t>
            </a:r>
            <a:r>
              <a:rPr lang="en-US" dirty="0" err="1">
                <a:solidFill>
                  <a:schemeClr val="bg1"/>
                </a:solidFill>
              </a:rPr>
              <a:t>Partecipare</a:t>
            </a:r>
            <a:r>
              <a:rPr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77774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Per </a:t>
            </a:r>
            <a:r>
              <a:rPr lang="en-US" dirty="0" err="1">
                <a:solidFill>
                  <a:schemeClr val="bg1"/>
                </a:solidFill>
              </a:rPr>
              <a:t>qualificare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rappresentanza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collettiva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categoria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dell’industria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dei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professionisti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dell’amianto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conferisca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dignita</a:t>
            </a:r>
            <a:r>
              <a:rPr lang="en-US" dirty="0">
                <a:solidFill>
                  <a:schemeClr val="bg1"/>
                </a:solidFill>
              </a:rPr>
              <a:t>’ </a:t>
            </a:r>
            <a:r>
              <a:rPr lang="en-US" dirty="0" err="1">
                <a:solidFill>
                  <a:schemeClr val="bg1"/>
                </a:solidFill>
              </a:rPr>
              <a:t>solidita</a:t>
            </a:r>
            <a:r>
              <a:rPr lang="en-US" dirty="0">
                <a:solidFill>
                  <a:schemeClr val="bg1"/>
                </a:solidFill>
              </a:rPr>
              <a:t>’ e </a:t>
            </a:r>
            <a:r>
              <a:rPr lang="en-US" dirty="0" err="1">
                <a:solidFill>
                  <a:schemeClr val="bg1"/>
                </a:solidFill>
              </a:rPr>
              <a:t>difesa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dell’intero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comparto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elevandone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percezione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amplificandone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collaborazione</a:t>
            </a:r>
            <a:r>
              <a:rPr lang="en-US" dirty="0">
                <a:solidFill>
                  <a:schemeClr val="bg1"/>
                </a:solidFill>
              </a:rPr>
              <a:t> con il </a:t>
            </a:r>
            <a:r>
              <a:rPr lang="en-US" dirty="0" err="1">
                <a:solidFill>
                  <a:schemeClr val="bg1"/>
                </a:solidFill>
              </a:rPr>
              <a:t>legislatore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Partecipare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prioritariamente</a:t>
            </a:r>
            <a:r>
              <a:rPr lang="en-US" dirty="0">
                <a:solidFill>
                  <a:schemeClr val="bg1"/>
                </a:solidFill>
              </a:rPr>
              <a:t> e da </a:t>
            </a:r>
            <a:r>
              <a:rPr lang="en-US" dirty="0" err="1">
                <a:solidFill>
                  <a:schemeClr val="bg1"/>
                </a:solidFill>
              </a:rPr>
              <a:t>protagonista</a:t>
            </a:r>
            <a:r>
              <a:rPr lang="en-US" dirty="0">
                <a:solidFill>
                  <a:schemeClr val="bg1"/>
                </a:solidFill>
              </a:rPr>
              <a:t> al piu’ </a:t>
            </a:r>
            <a:r>
              <a:rPr lang="en-US" dirty="0" err="1">
                <a:solidFill>
                  <a:schemeClr val="bg1"/>
                </a:solidFill>
              </a:rPr>
              <a:t>articolato</a:t>
            </a:r>
            <a:r>
              <a:rPr lang="en-US" dirty="0">
                <a:solidFill>
                  <a:schemeClr val="bg1"/>
                </a:solidFill>
              </a:rPr>
              <a:t> Sistema </a:t>
            </a:r>
            <a:r>
              <a:rPr lang="en-US" dirty="0" err="1">
                <a:solidFill>
                  <a:schemeClr val="bg1"/>
                </a:solidFill>
              </a:rPr>
              <a:t>convegnistico</a:t>
            </a:r>
            <a:r>
              <a:rPr lang="en-US" dirty="0">
                <a:solidFill>
                  <a:schemeClr val="bg1"/>
                </a:solidFill>
              </a:rPr>
              <a:t> Nazionale in </a:t>
            </a:r>
            <a:r>
              <a:rPr lang="en-US" dirty="0" err="1">
                <a:solidFill>
                  <a:schemeClr val="bg1"/>
                </a:solidFill>
              </a:rPr>
              <a:t>materia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Partecipare</a:t>
            </a:r>
            <a:r>
              <a:rPr lang="en-US" dirty="0">
                <a:solidFill>
                  <a:schemeClr val="bg1"/>
                </a:solidFill>
              </a:rPr>
              <a:t> con </a:t>
            </a:r>
            <a:r>
              <a:rPr lang="en-US" dirty="0" err="1">
                <a:solidFill>
                  <a:schemeClr val="bg1"/>
                </a:solidFill>
              </a:rPr>
              <a:t>priprota</a:t>
            </a:r>
            <a:r>
              <a:rPr lang="en-US" dirty="0">
                <a:solidFill>
                  <a:schemeClr val="bg1"/>
                </a:solidFill>
              </a:rPr>
              <a:t>’ e </a:t>
            </a:r>
            <a:r>
              <a:rPr lang="en-US" dirty="0" err="1">
                <a:solidFill>
                  <a:schemeClr val="bg1"/>
                </a:solidFill>
              </a:rPr>
              <a:t>vantaggi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agli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eventi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fieristici</a:t>
            </a:r>
            <a:r>
              <a:rPr lang="en-US" dirty="0">
                <a:solidFill>
                  <a:schemeClr val="bg1"/>
                </a:solidFill>
              </a:rPr>
              <a:t> e di </a:t>
            </a:r>
            <a:r>
              <a:rPr lang="en-US" dirty="0" err="1">
                <a:solidFill>
                  <a:schemeClr val="bg1"/>
                </a:solidFill>
              </a:rPr>
              <a:t>rappresentanza</a:t>
            </a:r>
            <a:r>
              <a:rPr lang="en-US" dirty="0">
                <a:solidFill>
                  <a:schemeClr val="bg1"/>
                </a:solidFill>
              </a:rPr>
              <a:t> del mondo </a:t>
            </a:r>
            <a:r>
              <a:rPr lang="en-US" dirty="0" err="1">
                <a:solidFill>
                  <a:schemeClr val="bg1"/>
                </a:solidFill>
              </a:rPr>
              <a:t>dell’impresa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dell’amianto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nazionale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internazionale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Partecipare</a:t>
            </a:r>
            <a:r>
              <a:rPr lang="en-US" dirty="0">
                <a:solidFill>
                  <a:schemeClr val="bg1"/>
                </a:solidFill>
              </a:rPr>
              <a:t> ai </a:t>
            </a:r>
            <a:r>
              <a:rPr lang="en-US" dirty="0" err="1">
                <a:solidFill>
                  <a:schemeClr val="bg1"/>
                </a:solidFill>
              </a:rPr>
              <a:t>consessi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propedeutici</a:t>
            </a:r>
            <a:r>
              <a:rPr lang="en-US" dirty="0">
                <a:solidFill>
                  <a:schemeClr val="bg1"/>
                </a:solidFill>
              </a:rPr>
              <a:t> le </a:t>
            </a:r>
            <a:r>
              <a:rPr lang="en-US" dirty="0" err="1">
                <a:solidFill>
                  <a:schemeClr val="bg1"/>
                </a:solidFill>
              </a:rPr>
              <a:t>legislazioni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nazionali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europee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Condividere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risolvere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dubbi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perplessita</a:t>
            </a:r>
            <a:r>
              <a:rPr lang="en-US" dirty="0">
                <a:solidFill>
                  <a:schemeClr val="bg1"/>
                </a:solidFill>
              </a:rPr>
              <a:t>’ operative di impresa </a:t>
            </a:r>
            <a:r>
              <a:rPr lang="en-US" dirty="0" err="1">
                <a:solidFill>
                  <a:schemeClr val="bg1"/>
                </a:solidFill>
              </a:rPr>
              <a:t>partecipando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alla</a:t>
            </a:r>
            <a:r>
              <a:rPr lang="en-US" dirty="0">
                <a:solidFill>
                  <a:schemeClr val="bg1"/>
                </a:solidFill>
              </a:rPr>
              <a:t> vita del Progetto di </a:t>
            </a:r>
            <a:r>
              <a:rPr lang="en-US" dirty="0" err="1">
                <a:solidFill>
                  <a:schemeClr val="bg1"/>
                </a:solidFill>
              </a:rPr>
              <a:t>rappresentanza</a:t>
            </a:r>
            <a:r>
              <a:rPr lang="en-US" dirty="0">
                <a:solidFill>
                  <a:schemeClr val="bg1"/>
                </a:solidFill>
              </a:rPr>
              <a:t> e al </a:t>
            </a:r>
            <a:r>
              <a:rPr lang="en-US" dirty="0" err="1">
                <a:solidFill>
                  <a:schemeClr val="bg1"/>
                </a:solidFill>
              </a:rPr>
              <a:t>suo</a:t>
            </a:r>
            <a:r>
              <a:rPr lang="en-US" dirty="0">
                <a:solidFill>
                  <a:schemeClr val="bg1"/>
                </a:solidFill>
              </a:rPr>
              <a:t> networking</a:t>
            </a:r>
          </a:p>
          <a:p>
            <a:r>
              <a:rPr lang="en-US" dirty="0" err="1">
                <a:solidFill>
                  <a:schemeClr val="bg1"/>
                </a:solidFill>
              </a:rPr>
              <a:t>Contribuire</a:t>
            </a:r>
            <a:r>
              <a:rPr lang="en-US" dirty="0">
                <a:solidFill>
                  <a:schemeClr val="bg1"/>
                </a:solidFill>
              </a:rPr>
              <a:t> da </a:t>
            </a:r>
            <a:r>
              <a:rPr lang="en-US" dirty="0" err="1">
                <a:solidFill>
                  <a:schemeClr val="bg1"/>
                </a:solidFill>
              </a:rPr>
              <a:t>protagonisti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battaglia</a:t>
            </a:r>
            <a:r>
              <a:rPr lang="en-US" dirty="0">
                <a:solidFill>
                  <a:schemeClr val="bg1"/>
                </a:solidFill>
              </a:rPr>
              <a:t> per il </a:t>
            </a:r>
            <a:r>
              <a:rPr lang="en-US" dirty="0" err="1">
                <a:solidFill>
                  <a:schemeClr val="bg1"/>
                </a:solidFill>
              </a:rPr>
              <a:t>miglioramento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legislativo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690E6F-F83D-3B67-408D-9681ED27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974" y="1417638"/>
            <a:ext cx="3099360" cy="4382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solidFill>
                  <a:schemeClr val="bg1"/>
                </a:solidFill>
              </a:rPr>
              <a:t>Unisciti</a:t>
            </a:r>
            <a:r>
              <a:rPr dirty="0">
                <a:solidFill>
                  <a:schemeClr val="bg1"/>
                </a:solidFill>
              </a:rPr>
              <a:t> a </a:t>
            </a:r>
            <a:r>
              <a:rPr dirty="0" err="1">
                <a:solidFill>
                  <a:schemeClr val="bg1"/>
                </a:solidFill>
              </a:rPr>
              <a:t>noi</a:t>
            </a:r>
            <a:r>
              <a:rPr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10996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Sostieni</a:t>
            </a:r>
            <a:r>
              <a:rPr lang="en-US" dirty="0">
                <a:solidFill>
                  <a:schemeClr val="bg1"/>
                </a:solidFill>
              </a:rPr>
              <a:t> la rete di </a:t>
            </a:r>
            <a:r>
              <a:rPr lang="en-US" dirty="0" err="1">
                <a:solidFill>
                  <a:schemeClr val="bg1"/>
                </a:solidFill>
              </a:rPr>
              <a:t>rappresentanza</a:t>
            </a:r>
            <a:r>
              <a:rPr lang="en-US" dirty="0">
                <a:solidFill>
                  <a:schemeClr val="bg1"/>
                </a:solidFill>
              </a:rPr>
              <a:t> piu’ </a:t>
            </a:r>
            <a:r>
              <a:rPr dirty="0" err="1">
                <a:solidFill>
                  <a:schemeClr val="bg1"/>
                </a:solidFill>
              </a:rPr>
              <a:t>qualificata</a:t>
            </a:r>
            <a:r>
              <a:rPr dirty="0">
                <a:solidFill>
                  <a:schemeClr val="bg1"/>
                </a:solidFill>
              </a:rPr>
              <a:t> del </a:t>
            </a:r>
            <a:r>
              <a:rPr dirty="0" err="1">
                <a:solidFill>
                  <a:schemeClr val="bg1"/>
                </a:solidFill>
              </a:rPr>
              <a:t>settore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amianto</a:t>
            </a:r>
            <a:r>
              <a:rPr dirty="0">
                <a:solidFill>
                  <a:schemeClr val="bg1"/>
                </a:solidFill>
              </a:rPr>
              <a:t>.</a:t>
            </a:r>
          </a:p>
          <a:p>
            <a:r>
              <a:rPr dirty="0" err="1">
                <a:solidFill>
                  <a:schemeClr val="bg1"/>
                </a:solidFill>
              </a:rPr>
              <a:t>Lavor</a:t>
            </a:r>
            <a:r>
              <a:rPr lang="en-US" dirty="0" err="1">
                <a:solidFill>
                  <a:schemeClr val="bg1"/>
                </a:solidFill>
              </a:rPr>
              <a:t>iamo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insieme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per un </a:t>
            </a:r>
            <a:r>
              <a:rPr dirty="0" err="1">
                <a:solidFill>
                  <a:schemeClr val="bg1"/>
                </a:solidFill>
              </a:rPr>
              <a:t>futuro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più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sicuro</a:t>
            </a:r>
            <a:r>
              <a:rPr dirty="0">
                <a:solidFill>
                  <a:schemeClr val="bg1"/>
                </a:solidFill>
              </a:rPr>
              <a:t> e </a:t>
            </a:r>
            <a:r>
              <a:rPr dirty="0" err="1">
                <a:solidFill>
                  <a:schemeClr val="bg1"/>
                </a:solidFill>
              </a:rPr>
              <a:t>sostenibile</a:t>
            </a:r>
            <a:r>
              <a:rPr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Scarica il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 SIMILE di </a:t>
            </a:r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richiesta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 </a:t>
            </a:r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partecipazione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cliccando qui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mettilo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tua</a:t>
            </a:r>
            <a:r>
              <a:rPr lang="en-US" dirty="0">
                <a:solidFill>
                  <a:schemeClr val="bg1"/>
                </a:solidFill>
              </a:rPr>
              <a:t> carta </a:t>
            </a:r>
            <a:r>
              <a:rPr lang="en-US" dirty="0" err="1">
                <a:solidFill>
                  <a:schemeClr val="bg1"/>
                </a:solidFill>
              </a:rPr>
              <a:t>intestata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procediamo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insieme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Leggi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ascolta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nostri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valori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nostri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obiettivi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nostril </a:t>
            </a:r>
            <a:r>
              <a:rPr lang="en-US" dirty="0" err="1">
                <a:solidFill>
                  <a:schemeClr val="bg1"/>
                </a:solidFill>
              </a:rPr>
              <a:t>intenti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cliccando qui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Contattaci</a:t>
            </a:r>
            <a:r>
              <a:rPr dirty="0">
                <a:solidFill>
                  <a:schemeClr val="bg1"/>
                </a:solidFill>
              </a:rPr>
              <a:t> per </a:t>
            </a:r>
            <a:r>
              <a:rPr dirty="0" err="1">
                <a:solidFill>
                  <a:schemeClr val="bg1"/>
                </a:solidFill>
              </a:rPr>
              <a:t>ogni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domanda</a:t>
            </a:r>
            <a:r>
              <a:rPr dirty="0">
                <a:solidFill>
                  <a:schemeClr val="bg1"/>
                </a:solidFill>
              </a:rPr>
              <a:t> o </a:t>
            </a:r>
            <a:r>
              <a:rPr dirty="0" err="1">
                <a:solidFill>
                  <a:schemeClr val="bg1"/>
                </a:solidFill>
              </a:rPr>
              <a:t>approfondimento</a:t>
            </a:r>
            <a:r>
              <a:rPr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Per info consulta </a:t>
            </a:r>
            <a:r>
              <a:rPr lang="it-IT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www.sportelloamianto.com</a:t>
            </a:r>
            <a:r>
              <a:rPr lang="it-IT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EAC10-D454-DB77-757D-71D99D550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31F5-67F3-5453-2D85-81A6FF956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Grazie a tutti Voi !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Vireo mengoni compresso sportello">
            <a:hlinkClick r:id="" action="ppaction://media"/>
            <a:extLst>
              <a:ext uri="{FF2B5EF4-FFF2-40B4-BE49-F238E27FC236}">
                <a16:creationId xmlns:a16="http://schemas.microsoft.com/office/drawing/2014/main" id="{B494EC8B-E3F8-C7CB-010A-2D7019F62E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77" y="1330518"/>
            <a:ext cx="8967126" cy="5051427"/>
          </a:xfrm>
        </p:spPr>
      </p:pic>
    </p:spTree>
    <p:extLst>
      <p:ext uri="{BB962C8B-B14F-4D97-AF65-F5344CB8AC3E}">
        <p14:creationId xmlns:p14="http://schemas.microsoft.com/office/powerpoint/2010/main" val="26620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468</Words>
  <Application>Microsoft Office PowerPoint</Application>
  <PresentationFormat>Presentazione su schermo (4:3)</PresentationFormat>
  <Paragraphs>38</Paragraphs>
  <Slides>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Presentazione standard di PowerPoint</vt:lpstr>
      <vt:lpstr>Introduzione allo Sportello Amianto Nazionale</vt:lpstr>
      <vt:lpstr>Perché sostenere la rappresentanza collettiva dello Sportello ?</vt:lpstr>
      <vt:lpstr>Obiettivi futuri del Progetto di rappresentanza collettiva imprese e professionisti dell’amianto</vt:lpstr>
      <vt:lpstr>Perche’ Partecipare?</vt:lpstr>
      <vt:lpstr>Unisciti a noi!</vt:lpstr>
      <vt:lpstr>Grazie a tutti Voi 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Fabrizio Protti</cp:lastModifiedBy>
  <cp:revision>6</cp:revision>
  <dcterms:created xsi:type="dcterms:W3CDTF">2013-01-27T09:14:16Z</dcterms:created>
  <dcterms:modified xsi:type="dcterms:W3CDTF">2025-01-05T22:32:52Z</dcterms:modified>
  <cp:category/>
</cp:coreProperties>
</file>